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38" r:id="rId2"/>
  </p:sldMasterIdLst>
  <p:sldIdLst>
    <p:sldId id="256" r:id="rId3"/>
    <p:sldId id="257" r:id="rId4"/>
    <p:sldId id="261" r:id="rId5"/>
    <p:sldId id="268" r:id="rId6"/>
    <p:sldId id="258" r:id="rId7"/>
    <p:sldId id="269" r:id="rId8"/>
    <p:sldId id="272" r:id="rId9"/>
    <p:sldId id="274" r:id="rId10"/>
    <p:sldId id="275" r:id="rId11"/>
    <p:sldId id="273" r:id="rId12"/>
    <p:sldId id="277" r:id="rId13"/>
    <p:sldId id="276" r:id="rId14"/>
    <p:sldId id="278" r:id="rId15"/>
    <p:sldId id="259" r:id="rId16"/>
    <p:sldId id="270" r:id="rId17"/>
    <p:sldId id="279" r:id="rId18"/>
    <p:sldId id="280" r:id="rId19"/>
    <p:sldId id="281" r:id="rId20"/>
    <p:sldId id="282" r:id="rId21"/>
    <p:sldId id="283" r:id="rId22"/>
    <p:sldId id="260" r:id="rId23"/>
    <p:sldId id="271" r:id="rId24"/>
    <p:sldId id="284" r:id="rId25"/>
    <p:sldId id="285" r:id="rId26"/>
    <p:sldId id="286" r:id="rId27"/>
    <p:sldId id="287" r:id="rId28"/>
  </p:sldIdLst>
  <p:sldSz cx="9601200" cy="12801600" type="A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733"/>
    <a:srgbClr val="EEB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3042" y="102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E3AF0-6007-AFC0-3767-873442D25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4D88A8-51A2-9F67-5CD7-E982CA261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1A0D2B-4CEC-4AFB-8523-701672F1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34FEED-6F9B-68D0-882C-0A28C818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85F091-2C07-1043-B76D-7A6015497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893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9A11D-0FA0-9277-9D01-CE733C9F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807E9E-4672-DB05-28CA-AB50436C1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E381B-BEAB-1AB0-5852-975544F9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25FCF2-5DD1-DA80-51A3-D0F84D2D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2D2E69-49A3-2684-0713-668A1381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399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F39ED9-4450-62F1-A61A-F17C449192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352A6B4-8E4F-0DE9-696E-9CF2C8208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BF4A76-FC1E-9FE2-93A5-C191E608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C632B1-D82F-F11B-9E8D-C43D7FBF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C74806-850A-BA04-E417-B803782B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09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601911" cy="128016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8031" y="3382145"/>
            <a:ext cx="5574309" cy="2828995"/>
          </a:xfrm>
        </p:spPr>
        <p:txBody>
          <a:bodyPr anchor="b">
            <a:noAutofit/>
          </a:bodyPr>
          <a:lstStyle>
            <a:lvl1pPr algn="ctr">
              <a:defRPr sz="504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8031" y="6716878"/>
            <a:ext cx="5574309" cy="257161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8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4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60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8688" y="9435257"/>
            <a:ext cx="706940" cy="521547"/>
          </a:xfrm>
        </p:spPr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8031" y="9435257"/>
            <a:ext cx="4268103" cy="521547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58183" y="9435257"/>
            <a:ext cx="434157" cy="521547"/>
          </a:xfrm>
        </p:spPr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20817" y="6479814"/>
            <a:ext cx="5368737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159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42388" y="4398352"/>
            <a:ext cx="69253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813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388" y="3063971"/>
            <a:ext cx="6925311" cy="3402026"/>
          </a:xfrm>
        </p:spPr>
        <p:txBody>
          <a:bodyPr anchor="b">
            <a:normAutofit/>
          </a:bodyPr>
          <a:lstStyle>
            <a:lvl1pPr algn="ctr">
              <a:defRPr sz="4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2388" y="6971738"/>
            <a:ext cx="6925311" cy="2034695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342390" y="6718865"/>
            <a:ext cx="692531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045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42388" y="4398352"/>
            <a:ext cx="69253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709" y="1708630"/>
            <a:ext cx="7138671" cy="243388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5709" y="4642713"/>
            <a:ext cx="3504438" cy="643493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7410" y="4642713"/>
            <a:ext cx="3504438" cy="643493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9137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711" y="4962595"/>
            <a:ext cx="3504438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accent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5711" y="6054091"/>
            <a:ext cx="3504438" cy="5052365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924" y="4962595"/>
            <a:ext cx="3504438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accent1"/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924" y="6054091"/>
            <a:ext cx="3504438" cy="5052365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  <p:cxnSp>
        <p:nvCxnSpPr>
          <p:cNvPr id="41" name="Straight Connector 40"/>
          <p:cNvCxnSpPr/>
          <p:nvPr/>
        </p:nvCxnSpPr>
        <p:spPr>
          <a:xfrm>
            <a:off x="1342389" y="4395384"/>
            <a:ext cx="69253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391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709" y="1708630"/>
            <a:ext cx="7138672" cy="243388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42389" y="4395384"/>
            <a:ext cx="69253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872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480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708" y="2591930"/>
            <a:ext cx="2663638" cy="2560320"/>
          </a:xfrm>
        </p:spPr>
        <p:txBody>
          <a:bodyPr anchor="b">
            <a:normAutofit/>
          </a:bodyPr>
          <a:lstStyle>
            <a:lvl1pPr algn="ctr">
              <a:defRPr sz="252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066" y="1833314"/>
            <a:ext cx="4048316" cy="9134972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708" y="5657988"/>
            <a:ext cx="2663638" cy="4551687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42389" y="5436728"/>
            <a:ext cx="24502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29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2B07B-65A6-15C9-5956-A04E0921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77080C-C448-B99C-2E72-BE5428AE4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10B75A-1808-CD53-2A2C-9141BCC3C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69B381-5443-C8E7-B508-89779C1C7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CE92DE-5A48-74D5-FD90-79C45905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8398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708" y="3516486"/>
            <a:ext cx="3813812" cy="2560320"/>
          </a:xfrm>
        </p:spPr>
        <p:txBody>
          <a:bodyPr anchor="b">
            <a:normAutofit/>
          </a:bodyPr>
          <a:lstStyle>
            <a:lvl1pPr algn="ctr">
              <a:defRPr sz="252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223" y="1928141"/>
            <a:ext cx="3075936" cy="8945321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709" y="6076806"/>
            <a:ext cx="3813811" cy="341376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455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709" y="8988775"/>
            <a:ext cx="7138671" cy="1057911"/>
          </a:xfrm>
        </p:spPr>
        <p:txBody>
          <a:bodyPr anchor="b">
            <a:normAutofit/>
          </a:bodyPr>
          <a:lstStyle>
            <a:lvl1pPr algn="ctr">
              <a:defRPr sz="252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7573" y="1928142"/>
            <a:ext cx="7446056" cy="62743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709" y="10046685"/>
            <a:ext cx="7138671" cy="92159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933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709" y="1692830"/>
            <a:ext cx="7138671" cy="5782672"/>
          </a:xfrm>
        </p:spPr>
        <p:txBody>
          <a:bodyPr anchor="ctr">
            <a:normAutofit/>
          </a:bodyPr>
          <a:lstStyle>
            <a:lvl1pPr algn="ctr">
              <a:defRPr sz="336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708" y="7981243"/>
            <a:ext cx="7138673" cy="29870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42389" y="7728371"/>
            <a:ext cx="693674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54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049" y="1833313"/>
            <a:ext cx="6720263" cy="4425247"/>
          </a:xfrm>
        </p:spPr>
        <p:txBody>
          <a:bodyPr anchor="ctr">
            <a:normAutofit/>
          </a:bodyPr>
          <a:lstStyle>
            <a:lvl1pPr algn="ctr">
              <a:defRPr sz="336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80210" y="6258559"/>
            <a:ext cx="6187438" cy="1216942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90"/>
            </a:lvl1pPr>
            <a:lvl2pPr marL="48006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40180" indent="0">
              <a:buFontTx/>
              <a:buNone/>
              <a:defRPr/>
            </a:lvl4pPr>
            <a:lvl5pPr marL="192024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706" y="8107681"/>
            <a:ext cx="7138675" cy="286060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92468" y="1690009"/>
            <a:ext cx="480185" cy="1091582"/>
          </a:xfrm>
          <a:prstGeom prst="rect">
            <a:avLst/>
          </a:prstGeom>
        </p:spPr>
        <p:txBody>
          <a:bodyPr vert="horz" lIns="96012" tIns="48006" rIns="96012" bIns="48006" rtlCol="0" anchor="ctr">
            <a:noAutofit/>
          </a:bodyPr>
          <a:lstStyle/>
          <a:p>
            <a:pPr lvl="0"/>
            <a:r>
              <a:rPr lang="en-US" sz="75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15179" y="5278691"/>
            <a:ext cx="480185" cy="1091582"/>
          </a:xfrm>
          <a:prstGeom prst="rect">
            <a:avLst/>
          </a:prstGeom>
        </p:spPr>
        <p:txBody>
          <a:bodyPr vert="horz" lIns="96012" tIns="48006" rIns="96012" bIns="48006" rtlCol="0" anchor="ctr">
            <a:noAutofit/>
          </a:bodyPr>
          <a:lstStyle/>
          <a:p>
            <a:pPr lvl="0" algn="r"/>
            <a:r>
              <a:rPr lang="en-US" sz="756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42389" y="7728371"/>
            <a:ext cx="69253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667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713" y="6176018"/>
            <a:ext cx="7138664" cy="2741760"/>
          </a:xfrm>
        </p:spPr>
        <p:txBody>
          <a:bodyPr anchor="b">
            <a:normAutofit/>
          </a:bodyPr>
          <a:lstStyle>
            <a:lvl1pPr algn="l">
              <a:defRPr sz="336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711" y="8917778"/>
            <a:ext cx="7138667" cy="1606080"/>
          </a:xfrm>
        </p:spPr>
        <p:txBody>
          <a:bodyPr anchor="t">
            <a:normAutofit/>
          </a:bodyPr>
          <a:lstStyle>
            <a:lvl1pPr marL="0" indent="0" algn="l">
              <a:buNone/>
              <a:defRPr sz="1890">
                <a:solidFill>
                  <a:schemeClr val="tx1"/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915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887" y="1833313"/>
            <a:ext cx="6641426" cy="4188180"/>
          </a:xfrm>
        </p:spPr>
        <p:txBody>
          <a:bodyPr anchor="ctr">
            <a:normAutofit/>
          </a:bodyPr>
          <a:lstStyle>
            <a:lvl1pPr algn="ctr">
              <a:defRPr sz="336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235711" y="6793382"/>
            <a:ext cx="7138667" cy="1655674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708" y="8455378"/>
            <a:ext cx="7138673" cy="2512907"/>
          </a:xfrm>
        </p:spPr>
        <p:txBody>
          <a:bodyPr anchor="t">
            <a:normAutofit/>
          </a:bodyPr>
          <a:lstStyle>
            <a:lvl1pPr marL="0" indent="0" algn="l">
              <a:buNone/>
              <a:defRPr sz="1680">
                <a:solidFill>
                  <a:schemeClr val="tx1"/>
                </a:solidFill>
              </a:defRPr>
            </a:lvl1pPr>
            <a:lvl2pPr marL="4800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921964" y="1674204"/>
            <a:ext cx="480185" cy="1091582"/>
          </a:xfrm>
          <a:prstGeom prst="rect">
            <a:avLst/>
          </a:prstGeom>
        </p:spPr>
        <p:txBody>
          <a:bodyPr vert="horz" lIns="96012" tIns="48006" rIns="96012" bIns="48006" rtlCol="0" anchor="ctr">
            <a:noAutofit/>
          </a:bodyPr>
          <a:lstStyle/>
          <a:p>
            <a:pPr lvl="0"/>
            <a:r>
              <a:rPr lang="en-US" sz="8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32286" y="4867759"/>
            <a:ext cx="480185" cy="1091582"/>
          </a:xfrm>
          <a:prstGeom prst="rect">
            <a:avLst/>
          </a:prstGeom>
        </p:spPr>
        <p:txBody>
          <a:bodyPr vert="horz" lIns="96012" tIns="48006" rIns="96012" bIns="48006" rtlCol="0" anchor="ctr">
            <a:noAutofit/>
          </a:bodyPr>
          <a:lstStyle/>
          <a:p>
            <a:pPr lvl="0" algn="r"/>
            <a:r>
              <a:rPr lang="en-US" sz="84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42389" y="6400800"/>
            <a:ext cx="692531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968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708" y="1833312"/>
            <a:ext cx="7138671" cy="428300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360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35711" y="6656832"/>
            <a:ext cx="7138667" cy="1689811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709" y="8344748"/>
            <a:ext cx="7138671" cy="2623538"/>
          </a:xfrm>
        </p:spPr>
        <p:txBody>
          <a:bodyPr anchor="t">
            <a:normAutofit/>
          </a:bodyPr>
          <a:lstStyle>
            <a:lvl1pPr marL="0" indent="0" algn="l">
              <a:buNone/>
              <a:defRPr sz="1680">
                <a:solidFill>
                  <a:schemeClr val="tx1"/>
                </a:solidFill>
              </a:defRPr>
            </a:lvl1pPr>
            <a:lvl2pPr marL="4800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42393" y="6400800"/>
            <a:ext cx="693674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2416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5708" y="4648253"/>
            <a:ext cx="7138673" cy="6320035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42389" y="4395384"/>
            <a:ext cx="693674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3388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4500" y="1692831"/>
            <a:ext cx="1699877" cy="927545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5711" y="1692830"/>
            <a:ext cx="5161284" cy="927545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6557788" y="1692830"/>
            <a:ext cx="0" cy="9275454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36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B8802-F25F-0093-D4E2-F674D48C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2D78D3-DAAB-5007-A22E-B8B1365EB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0E1BD4-8EB3-BBAA-B76D-8E3C84E9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E95CF7-47E9-6D86-405F-AE5AEB75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2C05A2-3823-BDA0-29F7-225FDB12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06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673FF-1BE2-AD6A-9D4C-9D45BB83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29C881-C5FD-237E-0C14-7EB3BF1E1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E5A374-B170-6F85-E2FB-85CA822EB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57B409-1FC1-D256-7D8E-323345AC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B0A03F-2CAA-6841-8CBE-2AED7F953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8551E6-67D9-D03D-8B00-050193FC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03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4238C-22C5-E4C0-BA9C-CF4050E7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73DE3B-4756-FADB-90AD-386F0DA13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706F9C-D8B9-8F32-B9DA-C16A4C68B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4A67098-6A81-820D-CDE2-FD6229794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272AD64-65BF-65FC-50AA-F5765D5A25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9077640-6942-F744-C514-DD2AE57E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E46D9E7-ACE0-7988-14A3-1BD63403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AFDFE30-9A61-373F-E0CC-CB31AC21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62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379BC-2014-8CC4-89FB-23DF7512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856CC8-AA62-47ED-6001-A58E95D68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4CF835-0A09-4B43-AC74-C0097BC21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293F9-C440-016B-4954-A18D1D37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52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18F6649-F7FD-E843-4CF5-1787672C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7258936-110C-FDC6-C753-79238B08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887AF0-5CD6-119E-280E-C1EDB9B6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00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E7EC4E-B23A-AF78-D9E2-C93D6CC1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6CB870-5391-6AF9-2DBE-D3FD3F78E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E83AA9-5985-ECAF-2EC0-475AFB113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11986B-27F1-562D-FEE7-C3A4DBFA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8EC5B8-C439-B98B-2213-A112D172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6D4CE9-E422-6E20-9579-D9B9A18D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75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F8C7B-525A-A3B5-8C78-AF799C94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2320AFC-4BA8-E016-8703-0F7C29B8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389EA5-E0A3-9B7A-76D8-DC0CA9251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43D8B8-7FDB-71A3-E75F-65AB27D5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F30972-3849-2B33-BA9D-F4E64031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E50EF60-A90B-9877-EE80-15815CCE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84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13F7C93-CBAC-E9EB-5527-5610C580D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D1B28D-E712-9FA0-6121-9EBBF0784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934FC3-8485-D106-0076-D68BF16F9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937641-790B-7371-AB4C-F6FF8521A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A238D9-9437-D244-0EAD-3566FDCFC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0"/>
            <a:ext cx="9610090" cy="128016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5709" y="1708630"/>
            <a:ext cx="7138671" cy="24338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5708" y="4648253"/>
            <a:ext cx="7138673" cy="64306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4504" y="11126328"/>
            <a:ext cx="1205697" cy="5215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A1EDCA-3694-4263-9846-08C12CD0112B}" type="datetimeFigureOut">
              <a:rPr lang="pt-BR" smtClean="0"/>
              <a:t>15/06/2025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5709" y="11126328"/>
            <a:ext cx="5359900" cy="5215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59095" y="11126328"/>
            <a:ext cx="415286" cy="5215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1381887-17B3-4A21-BB50-62D2CC9DA2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86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80060" rtl="0" eaLnBrk="1" latinLnBrk="0" hangingPunct="1">
        <a:spcBef>
          <a:spcPct val="0"/>
        </a:spcBef>
        <a:buNone/>
        <a:defRPr sz="42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0038" indent="-300038" algn="l" defTabSz="480060" rtl="0" eaLnBrk="1" latinLnBrk="0" hangingPunct="1">
        <a:spcBef>
          <a:spcPct val="20000"/>
        </a:spcBef>
        <a:spcAft>
          <a:spcPts val="630"/>
        </a:spcAft>
        <a:buClr>
          <a:schemeClr val="accent1"/>
        </a:buClr>
        <a:buSzPct val="115000"/>
        <a:buFont typeface="Arial"/>
        <a:buChar char="•"/>
        <a:defRPr sz="25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80098" indent="-300038" algn="l" defTabSz="480060" rtl="0" eaLnBrk="1" latinLnBrk="0" hangingPunct="1">
        <a:spcBef>
          <a:spcPct val="20000"/>
        </a:spcBef>
        <a:spcAft>
          <a:spcPts val="630"/>
        </a:spcAft>
        <a:buClr>
          <a:schemeClr val="accent1"/>
        </a:buClr>
        <a:buSzPct val="115000"/>
        <a:buFont typeface="Arial"/>
        <a:buChar char="•"/>
        <a:defRPr sz="2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60158" indent="-300038" algn="l" defTabSz="480060" rtl="0" eaLnBrk="1" latinLnBrk="0" hangingPunct="1">
        <a:spcBef>
          <a:spcPct val="20000"/>
        </a:spcBef>
        <a:spcAft>
          <a:spcPts val="630"/>
        </a:spcAft>
        <a:buClr>
          <a:schemeClr val="accent1"/>
        </a:buClr>
        <a:buSzPct val="115000"/>
        <a:buFont typeface="Arial"/>
        <a:buChar char="•"/>
        <a:defRPr sz="189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620203" indent="-180023" algn="l" defTabSz="480060" rtl="0" eaLnBrk="1" latinLnBrk="0" hangingPunct="1">
        <a:spcBef>
          <a:spcPct val="20000"/>
        </a:spcBef>
        <a:spcAft>
          <a:spcPts val="63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100263" indent="-180023" algn="l" defTabSz="480060" rtl="0" eaLnBrk="1" latinLnBrk="0" hangingPunct="1">
        <a:spcBef>
          <a:spcPct val="20000"/>
        </a:spcBef>
        <a:spcAft>
          <a:spcPts val="630"/>
        </a:spcAft>
        <a:buClr>
          <a:schemeClr val="accent1"/>
        </a:buClr>
        <a:buSzPct val="115000"/>
        <a:buFont typeface="Arial"/>
        <a:buChar char="•"/>
        <a:defRPr sz="147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640330" indent="-240030" algn="l" defTabSz="480060" rtl="0" eaLnBrk="1" latinLnBrk="0" hangingPunct="1">
        <a:spcBef>
          <a:spcPct val="20000"/>
        </a:spcBef>
        <a:spcAft>
          <a:spcPts val="630"/>
        </a:spcAft>
        <a:buClr>
          <a:schemeClr val="accent1"/>
        </a:buClr>
        <a:buSzPct val="115000"/>
        <a:buFont typeface="Arial"/>
        <a:buChar char="•"/>
        <a:defRPr sz="147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120390" indent="-240030" algn="l" defTabSz="480060" rtl="0" eaLnBrk="1" latinLnBrk="0" hangingPunct="1">
        <a:spcBef>
          <a:spcPct val="20000"/>
        </a:spcBef>
        <a:spcAft>
          <a:spcPts val="630"/>
        </a:spcAft>
        <a:buClr>
          <a:schemeClr val="accent1"/>
        </a:buClr>
        <a:buSzPct val="115000"/>
        <a:buFont typeface="Arial"/>
        <a:buChar char="•"/>
        <a:defRPr sz="147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600450" indent="-240030" algn="l" defTabSz="480060" rtl="0" eaLnBrk="1" latinLnBrk="0" hangingPunct="1">
        <a:spcBef>
          <a:spcPct val="20000"/>
        </a:spcBef>
        <a:spcAft>
          <a:spcPts val="630"/>
        </a:spcAft>
        <a:buClr>
          <a:schemeClr val="accent1"/>
        </a:buClr>
        <a:buSzPct val="115000"/>
        <a:buFont typeface="Arial"/>
        <a:buChar char="•"/>
        <a:defRPr sz="147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080510" indent="-240030" algn="l" defTabSz="480060" rtl="0" eaLnBrk="1" latinLnBrk="0" hangingPunct="1">
        <a:spcBef>
          <a:spcPct val="20000"/>
        </a:spcBef>
        <a:spcAft>
          <a:spcPts val="630"/>
        </a:spcAft>
        <a:buClr>
          <a:schemeClr val="accent1"/>
        </a:buClr>
        <a:buSzPct val="115000"/>
        <a:buFont typeface="Arial"/>
        <a:buChar char="•"/>
        <a:defRPr sz="147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48006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github.com/dan-th1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9D55E-37CF-83AD-1853-6A38584B9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90" y="2095079"/>
            <a:ext cx="7802808" cy="891962"/>
          </a:xfrm>
        </p:spPr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FB7D68-296B-C546-D9B9-CD1169E03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1CE64F-703F-8193-D439-D224ABFB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AC0915-4498-0CFD-55D1-8A3D4B6DE1F0}"/>
              </a:ext>
            </a:extLst>
          </p:cNvPr>
          <p:cNvSpPr/>
          <p:nvPr/>
        </p:nvSpPr>
        <p:spPr>
          <a:xfrm>
            <a:off x="2411083" y="11812247"/>
            <a:ext cx="4779034" cy="74781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A48C57-CFAC-7C63-CA69-A27B5401EE7B}"/>
              </a:ext>
            </a:extLst>
          </p:cNvPr>
          <p:cNvSpPr txBox="1"/>
          <p:nvPr/>
        </p:nvSpPr>
        <p:spPr>
          <a:xfrm>
            <a:off x="2411083" y="11812247"/>
            <a:ext cx="47790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F0C733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Daniel Thomaz</a:t>
            </a:r>
          </a:p>
          <a:p>
            <a:pPr algn="ctr"/>
            <a:endParaRPr lang="pt-BR" sz="4400" dirty="0">
              <a:latin typeface="Consolas" panose="020B0609020204030204" pitchFamily="49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1DED8B7-EE30-5A19-AACF-CF3195353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02" y="793631"/>
            <a:ext cx="1572578" cy="143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43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06C94-FF79-2B7F-03CA-04F65C160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E157E90-255E-124E-DD99-59242CDB9866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064893-C377-E92D-A906-FA10069C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Fundamentos Ninjas: As Armas Básicas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BB95F4-80AE-D358-107C-82BB91455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Todo ninja precisa decidir rápido: atacar ou recuar? Ativar o Modo Sábio ou poupar chakra? No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quem faz esse papel é a estrutura condicional.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o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você cria caminhos diferentes para o código seguir, dependendo da situação.</a:t>
            </a: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a condição for verdadeira (chakra &gt; 50), o código dentro do bloco {} será executado. Se não for, 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ignora esse trecho.</a:t>
            </a:r>
          </a:p>
          <a:p>
            <a:pPr marL="0" indent="0">
              <a:buNone/>
            </a:pPr>
            <a:endParaRPr lang="pt-BR" sz="2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88E92C-2C80-9004-AEF3-D60B540897BF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Condições: Tomando Decisões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495726-0F44-72EF-2981-6A374450E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C72FA9-92BF-B002-2AE5-1141AEC91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6" y="4787859"/>
            <a:ext cx="8406281" cy="30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160B0-324D-A3BD-4B2D-5E483740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74D841-5BBE-1E5D-55E5-05FDA56E9E5C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35B00F-24DF-5963-834B-887F4586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Fundamentos Ninjas: As Armas Básicas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D8669F-BE0C-310D-5539-DEAC4824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Você também pode usar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cobrir outros cenários:</a:t>
            </a: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Essas estruturas permitem que o programa reaja ao que está acontecendo — exatamente como um ninja que analisa a batalha antes de agir.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46BAEDB-D68E-24B9-7977-0E97098D1462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Condições: Tomando Decisões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BD98E9-96DB-B2DC-EED6-42D55DC96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CAFA9A4-97DA-5761-FC77-FA37597F8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0" y="3192227"/>
            <a:ext cx="8406280" cy="33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6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E5FAB-7DB2-6977-20BA-F382926E4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AFC7175-1D30-3D55-63CE-A3BFB34390E4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CE5181-60E6-EB73-266C-D573D3B77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Fundamentos Ninjas: As Armas Básicas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BCFFEE-F131-EF33-C5C2-DA999D4A9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Todo ninja tem seus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jutsus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preferidos — técnicas que ele pode usar várias vezes. No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essas técnicas são chamadas de </a:t>
            </a: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funções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 elas, você escreve um bloco de código uma vez e pode reutilizá-lo sempre que quiser, apenas chamando pelo nome.</a:t>
            </a: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palavra-chave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cria a função. O nome da função (neste caso, cumprimentar) é como o nome do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Entre parênteses, você define o parâmetro — uma informação que a função precisa para funcionar. Dentro das chaves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fica o que será executado quando 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ativado</a:t>
            </a:r>
            <a:r>
              <a:rPr lang="pt-BR" sz="2600" dirty="0"/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1612C8-0556-DF3B-D3D8-AF1D1DD6FC8F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Funções: </a:t>
            </a:r>
            <a:r>
              <a:rPr lang="pt-BR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Jutsus</a:t>
            </a:r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Reutilizáveis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7E9524-B8B8-F094-E994-1C3CD5D71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249C98-42C0-F29C-A892-CF812D251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0" y="4462406"/>
            <a:ext cx="8406279" cy="31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8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5A1A2-0136-853D-1BD3-EBE7289AB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C363149-D35E-DB2D-FDBF-B80AFAB4736A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796375-5305-06BA-3C71-ED0BA313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Fundamentos Ninjas: As Armas Básicas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5199FC-AB42-9826-5557-73122990B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Você pode criar funções para qualquer coisa:</a:t>
            </a:r>
          </a:p>
          <a:p>
            <a:pPr marL="0" indent="0">
              <a:buNone/>
            </a:pPr>
            <a:endParaRPr lang="pt-BR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Funções ajudam a organizar o código e evitam repetições. Em vez de escrever o mesmo comando várias vezes, você cria um </a:t>
            </a:r>
            <a:r>
              <a:rPr lang="pt-BR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</a:t>
            </a:r>
            <a:r>
              <a:rPr lang="pt-BR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único e chama quando precisar.</a:t>
            </a:r>
          </a:p>
          <a:p>
            <a:pPr marL="0" indent="0">
              <a:buNone/>
            </a:pPr>
            <a:r>
              <a:rPr lang="pt-BR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Encerrando o Treinamento</a:t>
            </a:r>
          </a:p>
          <a:p>
            <a:r>
              <a:rPr lang="pt-BR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as variáveis, os tipos de dados, as condições e as funções, você já tem as armas básicas de um verdadeiro ninja do código. Esses fundamentos são como os primeiros </a:t>
            </a:r>
            <a:r>
              <a:rPr lang="pt-BR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jutsus</a:t>
            </a:r>
            <a:r>
              <a:rPr lang="pt-BR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aprendidos na Academia Ninja: simples, mas poderosos. Dominar essa base vai te preparar para enfrentar missões mais complexas com confiança e precisão.</a:t>
            </a:r>
          </a:p>
          <a:p>
            <a:r>
              <a:rPr lang="pt-BR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Agora que você já controla essas técnicas, está pronto para combiná-las com o HTML e começar a criar interações reais com o usuário. No próximo capítulo, vamos unir forças com o HTML e partir para ações conjuntas — como em uma missão em equipe da Vila da Folha.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AF80F0-B48D-4F51-DAA7-DA1AEDA0D77C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Funções: </a:t>
            </a:r>
            <a:r>
              <a:rPr lang="pt-BR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Jutsus</a:t>
            </a:r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Reutilizáveis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B29598-32F9-A3A3-5155-EE4299633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B621EF8-051D-2140-8767-B780D9ABC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2724151"/>
            <a:ext cx="8406279" cy="33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77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E5DD7-745B-33D0-C371-EEA60F2B6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EDC4A9-6EB0-B2AE-591C-EF99951CD07D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16340A-8BCD-9692-6F4A-C024FD4F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856" y="966160"/>
            <a:ext cx="3623095" cy="3623094"/>
          </a:xfrm>
          <a:ln>
            <a:noFill/>
          </a:ln>
        </p:spPr>
        <p:txBody>
          <a:bodyPr wrap="none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pt-BR" sz="22200" b="1" dirty="0">
                <a:ln w="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chemeClr val="accent2"/>
                </a:solidFill>
                <a:effectLst>
                  <a:glow rad="139700">
                    <a:srgbClr val="FFFF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03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1E85CC-EBAB-3C6D-E4EF-A6D5FAEB0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65" y="5555414"/>
            <a:ext cx="8643669" cy="2351822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HTML + </a:t>
            </a:r>
            <a:r>
              <a:rPr lang="pt-BR" sz="3200" b="1" dirty="0" err="1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JavaScript</a:t>
            </a:r>
            <a:r>
              <a:rPr lang="pt-BR" sz="32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: Missão em Dupla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A638507-0ACF-AB22-1F71-0AB0FFBDD681}"/>
              </a:ext>
            </a:extLst>
          </p:cNvPr>
          <p:cNvSpPr/>
          <p:nvPr/>
        </p:nvSpPr>
        <p:spPr>
          <a:xfrm>
            <a:off x="1587260" y="6262777"/>
            <a:ext cx="6469812" cy="138023"/>
          </a:xfrm>
          <a:prstGeom prst="rect">
            <a:avLst/>
          </a:prstGeom>
          <a:gradFill flip="none" rotWithShape="1">
            <a:gsLst>
              <a:gs pos="27000">
                <a:schemeClr val="accent2"/>
              </a:gs>
              <a:gs pos="0">
                <a:srgbClr val="602B14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tx1"/>
              </a:gs>
              <a:gs pos="52000">
                <a:srgbClr val="F0C733"/>
              </a:gs>
            </a:gsLst>
            <a:lin ang="0" scaled="1"/>
            <a:tileRect/>
          </a:gra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3D1D00B-0C09-F72C-E6C3-A6C43374C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78" y="11130590"/>
            <a:ext cx="695325" cy="7048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CDC32F-486C-DE29-3329-B19C258A6AB6}"/>
              </a:ext>
            </a:extLst>
          </p:cNvPr>
          <p:cNvSpPr txBox="1"/>
          <p:nvPr/>
        </p:nvSpPr>
        <p:spPr>
          <a:xfrm>
            <a:off x="1890982" y="6731325"/>
            <a:ext cx="61660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Respondendo ao Usuário: Primeiras Missões Interativas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Alterando Elementos da Página: Manipulando o DOM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546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3FC10-A85F-A2A6-8E46-246249255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C6716A7-31B6-D35A-6D61-B3D5FC216BA7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1152DB-4D5C-F26E-B490-9FBAA867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HTML + </a:t>
            </a:r>
            <a:r>
              <a:rPr lang="pt-BR" sz="4000" dirty="0" err="1">
                <a:latin typeface="Bahnschrift" panose="020B0502040204020203" pitchFamily="34" charset="0"/>
              </a:rPr>
              <a:t>JavaScript</a:t>
            </a:r>
            <a:r>
              <a:rPr lang="pt-BR" sz="4000" dirty="0">
                <a:latin typeface="Bahnschrift" panose="020B0502040204020203" pitchFamily="34" charset="0"/>
              </a:rPr>
              <a:t>: Missão em Dupla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65A847-63F8-B774-554C-77A18B880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890130"/>
            <a:ext cx="8406279" cy="88935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sozinho já é forte, mas sua verdadeira força desperta quando ele se junta ao HTML. É como uma missão em dupla entre dois ninjas com habilidades complementares: o HTML constrói a estrutura da página, enquanto 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dá vida e interação a ela.</a:t>
            </a:r>
          </a:p>
          <a:p>
            <a:pPr marL="0" indent="0" algn="just">
              <a:buNone/>
            </a:pP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 Mostrar nome na tela ao clicar num botão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Vamos ver um exemplo simples de como essa parceria funciona:</a:t>
            </a: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7AA5F9-8A16-35F7-B32D-35088FA55A11}"/>
              </a:ext>
            </a:extLst>
          </p:cNvPr>
          <p:cNvSpPr txBox="1"/>
          <p:nvPr/>
        </p:nvSpPr>
        <p:spPr>
          <a:xfrm>
            <a:off x="534837" y="1812912"/>
            <a:ext cx="8281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Respondendo ao Usuário: Primeiras Missões Interativas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86BD85-A1F4-5756-372F-AE0BCD85C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F87C2D-EF9D-4412-1C72-CCA39F667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00" y="6244530"/>
            <a:ext cx="8406279" cy="553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4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CE53F-0836-7909-93B2-D3BD36E58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0F5F6F3-E437-89A1-884B-383418C5CA2B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60D751-7A80-C7CA-E42C-0E36D3FCE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HTML + </a:t>
            </a:r>
            <a:r>
              <a:rPr lang="pt-BR" sz="4000" dirty="0" err="1">
                <a:latin typeface="Bahnschrift" panose="020B0502040204020203" pitchFamily="34" charset="0"/>
              </a:rPr>
              <a:t>JavaScript</a:t>
            </a:r>
            <a:r>
              <a:rPr lang="pt-BR" sz="4000" dirty="0">
                <a:latin typeface="Bahnschrift" panose="020B0502040204020203" pitchFamily="34" charset="0"/>
              </a:rPr>
              <a:t>: Missão em Dupla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CE049C-0BAB-8B8B-9044-3E5FF121C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890130"/>
            <a:ext cx="8406279" cy="889355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Explicação ninja do código: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HTML cria três elementos: um campo de texto, um botão e um parágrafo.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botão usa o atributo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chamar a função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mostrar()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quando clicado.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Dentro da função, 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acessa o valor digitado pelo usuário (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 muda o texto da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&lt;p&gt;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o método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innerText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Esse é o básico da interação entre HTML e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Você coleta informação com o HTML e responde com ações usando o JS.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4E7783-D25D-D4E4-F194-888FE0B661F2}"/>
              </a:ext>
            </a:extLst>
          </p:cNvPr>
          <p:cNvSpPr txBox="1"/>
          <p:nvPr/>
        </p:nvSpPr>
        <p:spPr>
          <a:xfrm>
            <a:off x="534837" y="1812912"/>
            <a:ext cx="8281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Respondendo ao Usuário: Primeiras Missões Interativas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F23279-63CA-8F6F-E804-8030432C1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9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3FC90-8F91-6234-8C42-4823B0824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84FFB19-F043-48B2-55DE-E19BE67739A9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21897D-2D36-FA07-03E3-0B54E57B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HTML + </a:t>
            </a:r>
            <a:r>
              <a:rPr lang="pt-BR" sz="4000" dirty="0" err="1">
                <a:latin typeface="Bahnschrift" panose="020B0502040204020203" pitchFamily="34" charset="0"/>
              </a:rPr>
              <a:t>JavaScript</a:t>
            </a:r>
            <a:r>
              <a:rPr lang="pt-BR" sz="4000" dirty="0">
                <a:latin typeface="Bahnschrift" panose="020B0502040204020203" pitchFamily="34" charset="0"/>
              </a:rPr>
              <a:t>: Missão em Dupla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F6BAF9-F098-818A-4404-7791AC890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890130"/>
            <a:ext cx="8406279" cy="889355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Quando um usuário interage com a página — clica em algo, digita um texto ou move o mouse — 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pode responder a esses movimentos como um ninja atento a cada passo do inimigo. Para isso, usamos </a:t>
            </a: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eventos.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1: Detectando um clique.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está acontecendo?</a:t>
            </a:r>
          </a:p>
          <a:p>
            <a:pPr algn="just">
              <a:lnSpc>
                <a:spcPct val="110000"/>
              </a:lnSpc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botão HTML chama a função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saudar()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quando é clicado (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lnSpc>
                <a:spcPct val="110000"/>
              </a:lnSpc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função exibe uma mensagem com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alert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um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direto e simples.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CF04AB-064E-3A80-D45C-712F556C79F6}"/>
              </a:ext>
            </a:extLst>
          </p:cNvPr>
          <p:cNvSpPr txBox="1"/>
          <p:nvPr/>
        </p:nvSpPr>
        <p:spPr>
          <a:xfrm>
            <a:off x="534837" y="1812912"/>
            <a:ext cx="8281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Respondendo ao Usuário: Primeiras Missões Interativas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CCCA17-B9D0-4401-0CF9-AD49B797F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E7B00E8-EA31-CF82-4706-63AD19453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4850542"/>
            <a:ext cx="8406281" cy="39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4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7625D-F8E6-65FF-3989-89442B52C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5C444A6-01D6-56B4-895F-C4A8EBFEA36D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2D9314-CE70-D5B9-2DE6-BC3881AA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HTML + </a:t>
            </a:r>
            <a:r>
              <a:rPr lang="pt-BR" sz="4000" dirty="0" err="1">
                <a:latin typeface="Bahnschrift" panose="020B0502040204020203" pitchFamily="34" charset="0"/>
              </a:rPr>
              <a:t>JavaScript</a:t>
            </a:r>
            <a:r>
              <a:rPr lang="pt-BR" sz="4000" dirty="0">
                <a:latin typeface="Bahnschrift" panose="020B0502040204020203" pitchFamily="34" charset="0"/>
              </a:rPr>
              <a:t>: Missão em Dupla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91336E-F0D9-769F-A5A6-E79A908AB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890130"/>
            <a:ext cx="8406279" cy="889355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2: Lendo o que o usuário digitou.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esse </a:t>
            </a:r>
            <a:r>
              <a:rPr lang="pt-B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</a:t>
            </a: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faz?</a:t>
            </a:r>
          </a:p>
          <a:p>
            <a:pPr algn="just">
              <a:lnSpc>
                <a:spcPct val="100000"/>
              </a:lnSpc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campo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&lt;input&gt;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permite que o usuário digite o nome do clã.</a:t>
            </a:r>
          </a:p>
          <a:p>
            <a:pPr algn="just">
              <a:lnSpc>
                <a:spcPct val="100000"/>
              </a:lnSpc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botão ativa a função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identificar()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função pega o valor com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mostra uma mensagem com o nome digitado.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Esses são os primeiros passos para criar interfaces interativas. Com eles, você começa a sentir o poder de um sistema que reage ao usuário — como um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shinobi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lê os movimentos do oponente.</a:t>
            </a: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8AAF6FE-AED8-00FD-BDEF-58F6F1E6FF17}"/>
              </a:ext>
            </a:extLst>
          </p:cNvPr>
          <p:cNvSpPr txBox="1"/>
          <p:nvPr/>
        </p:nvSpPr>
        <p:spPr>
          <a:xfrm>
            <a:off x="534837" y="1812912"/>
            <a:ext cx="8281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Respondendo ao Usuário: Primeiras Missões Interativas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3544D4-A7B4-1D15-A8DD-BC66105F1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DE16E1-614C-FF90-E71C-E7B17C52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3165231"/>
            <a:ext cx="7161363" cy="446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68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0E0B-F1F6-721B-563E-14EE8A1C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9A0EDFA-4A2D-F926-5D02-80935286A1B4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83084B-E346-0843-F7AC-A3FA5384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HTML + </a:t>
            </a:r>
            <a:r>
              <a:rPr lang="pt-BR" sz="4000" dirty="0" err="1">
                <a:latin typeface="Bahnschrift" panose="020B0502040204020203" pitchFamily="34" charset="0"/>
              </a:rPr>
              <a:t>JavaScript</a:t>
            </a:r>
            <a:r>
              <a:rPr lang="pt-BR" sz="4000" dirty="0">
                <a:latin typeface="Bahnschrift" panose="020B0502040204020203" pitchFamily="34" charset="0"/>
              </a:rPr>
              <a:t>: Missão em Dupla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46FFEF-45C8-804C-0139-346DA2E0D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890130"/>
            <a:ext cx="8406279" cy="88935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DOM significa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— é como se fosse o mapa da aldeia HTML que 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pode explorar, modificar e controlar. Sempre que você muda o conteúdo de uma página com JS, está manipulando o DOM.</a:t>
            </a:r>
          </a:p>
          <a:p>
            <a:pPr marL="0" indent="0" algn="just">
              <a:buNone/>
            </a:pP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 Mudando o texto de um parágrafo.</a:t>
            </a: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Explicando a técnica:</a:t>
            </a: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getElementById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 o elemento HTML pelo ID.</a:t>
            </a: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innerText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troca o conteúdo de texto.</a:t>
            </a:r>
          </a:p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 clicar no botão, o parágrafo muda — sinal de que o chakra fluiu!</a:t>
            </a: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15548D-4E4E-9567-C22F-B62571D8B9B9}"/>
              </a:ext>
            </a:extLst>
          </p:cNvPr>
          <p:cNvSpPr txBox="1"/>
          <p:nvPr/>
        </p:nvSpPr>
        <p:spPr>
          <a:xfrm>
            <a:off x="534837" y="1812912"/>
            <a:ext cx="8281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Alterando Elementos da Página: Manipulando o DOM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D2DD8B-DB48-9946-8B5D-512020C12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80FE6C8-AEE0-49C6-B1EE-6DE2C735E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5330087"/>
            <a:ext cx="8406281" cy="3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5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ECAF774-1247-31AF-063E-9FF30DAB7F2F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1AB94A-4111-9D21-AA37-0E9C8122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856" y="966160"/>
            <a:ext cx="3623095" cy="3623094"/>
          </a:xfrm>
          <a:ln>
            <a:noFill/>
          </a:ln>
        </p:spPr>
        <p:txBody>
          <a:bodyPr wrap="none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pt-BR" sz="22200" b="1" dirty="0">
                <a:ln w="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chemeClr val="accent2"/>
                </a:solidFill>
                <a:effectLst>
                  <a:glow rad="139700">
                    <a:srgbClr val="FFFF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01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46BE5B-6F8E-EC22-3898-04A1BCCC8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65" y="5555414"/>
            <a:ext cx="8643669" cy="16045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Despertando o Chakra do </a:t>
            </a:r>
            <a:r>
              <a:rPr lang="pt-BR" sz="4400" b="1" dirty="0" err="1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JavaScript</a:t>
            </a:r>
            <a:endParaRPr lang="pt-BR" sz="4400" b="1" dirty="0"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6327FE-1367-1671-6FCF-5E0AD1BC8CE1}"/>
              </a:ext>
            </a:extLst>
          </p:cNvPr>
          <p:cNvSpPr/>
          <p:nvPr/>
        </p:nvSpPr>
        <p:spPr>
          <a:xfrm>
            <a:off x="724619" y="6410360"/>
            <a:ext cx="8126083" cy="128463"/>
          </a:xfrm>
          <a:prstGeom prst="rect">
            <a:avLst/>
          </a:prstGeom>
          <a:gradFill flip="none" rotWithShape="1">
            <a:gsLst>
              <a:gs pos="27000">
                <a:schemeClr val="accent2"/>
              </a:gs>
              <a:gs pos="0">
                <a:srgbClr val="602B14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tx1"/>
              </a:gs>
              <a:gs pos="52000">
                <a:srgbClr val="F0C733"/>
              </a:gs>
            </a:gsLst>
            <a:lin ang="0" scaled="1"/>
            <a:tileRect/>
          </a:gra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3766C7-E271-AEE1-08D1-BCFBE2E2D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78" y="11130590"/>
            <a:ext cx="695325" cy="7048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7DDABD3-406F-B334-2D29-0CF2ABB4B4F7}"/>
              </a:ext>
            </a:extLst>
          </p:cNvPr>
          <p:cNvSpPr txBox="1"/>
          <p:nvPr/>
        </p:nvSpPr>
        <p:spPr>
          <a:xfrm>
            <a:off x="1581150" y="6636705"/>
            <a:ext cx="67246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Por que aprender </a:t>
            </a:r>
            <a:r>
              <a:rPr lang="pt-BR" sz="4400" b="1" dirty="0" err="1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JavaScript</a:t>
            </a:r>
            <a:r>
              <a:rPr lang="pt-BR" sz="44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?</a:t>
            </a:r>
            <a:endParaRPr lang="pt-B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796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90EEC-5B5C-932D-6CCA-F4DD311D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0ABC596-8C07-5FFC-B5EE-F7C438E3D5F7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2D628E-544B-3125-49F8-86F918B8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HTML + </a:t>
            </a:r>
            <a:r>
              <a:rPr lang="pt-BR" sz="4000" dirty="0" err="1">
                <a:latin typeface="Bahnschrift" panose="020B0502040204020203" pitchFamily="34" charset="0"/>
              </a:rPr>
              <a:t>JavaScript</a:t>
            </a:r>
            <a:r>
              <a:rPr lang="pt-BR" sz="4000" dirty="0">
                <a:latin typeface="Bahnschrift" panose="020B0502040204020203" pitchFamily="34" charset="0"/>
              </a:rPr>
              <a:t>: Missão em Dupla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EB6D7-2650-B4B4-6369-463C92BD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890130"/>
            <a:ext cx="8406279" cy="88935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 Alterando a aparência de um elemento.</a:t>
            </a: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aprendemos aqui:</a:t>
            </a:r>
          </a:p>
          <a:p>
            <a:pPr algn="just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Além de alterar o conteúdo, também podemos mudar o estilo visual do elemento via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permite aplicar estilos diretamente, como mudar cores, tamanhos, fontes etc.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Manipular o DOM é como controlar o campo de batalha com precisão: você pode mudar o cenário, o comportamento dos elementos e guiar o fluxo da experiência do usuário.</a:t>
            </a:r>
          </a:p>
          <a:p>
            <a:pPr marL="0" indent="0" algn="just">
              <a:buNone/>
            </a:pPr>
            <a:endParaRPr lang="pt-B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5F45CB-26BB-1FF2-19DC-371E84D6E2FF}"/>
              </a:ext>
            </a:extLst>
          </p:cNvPr>
          <p:cNvSpPr txBox="1"/>
          <p:nvPr/>
        </p:nvSpPr>
        <p:spPr>
          <a:xfrm>
            <a:off x="534837" y="1812912"/>
            <a:ext cx="8281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Alterando Elementos da Página: Manipulando o DOM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B53364-73B9-CFFE-B195-91250B7AE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717DFF7-E5C4-E390-E531-F2DC790DC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3136297"/>
            <a:ext cx="8406279" cy="46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36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01BFD-BB9D-2CC1-3F1A-52D83983F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4D2D3FC-BE40-3AF9-6A12-6D40396A5AE3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88204E-34A3-768A-BC44-3732E311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856" y="966160"/>
            <a:ext cx="3623095" cy="3623094"/>
          </a:xfrm>
          <a:ln>
            <a:noFill/>
          </a:ln>
        </p:spPr>
        <p:txBody>
          <a:bodyPr wrap="none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pt-BR" sz="22200" b="1" dirty="0">
                <a:ln w="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chemeClr val="accent2"/>
                </a:solidFill>
                <a:effectLst>
                  <a:glow rad="139700">
                    <a:srgbClr val="FFFF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04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B061F9-5FBC-9E6A-0C8B-703BF68C5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65" y="5555414"/>
            <a:ext cx="8643669" cy="2351822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Seus Primeiros Passos como </a:t>
            </a:r>
            <a:r>
              <a:rPr lang="pt-BR" sz="3200" b="1" dirty="0" err="1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Shinobi</a:t>
            </a:r>
            <a:r>
              <a:rPr lang="pt-BR" sz="32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do Código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7B7DFB6-5B67-6135-D2E3-735211079D27}"/>
              </a:ext>
            </a:extLst>
          </p:cNvPr>
          <p:cNvSpPr/>
          <p:nvPr/>
        </p:nvSpPr>
        <p:spPr>
          <a:xfrm>
            <a:off x="897147" y="6262777"/>
            <a:ext cx="7798279" cy="138023"/>
          </a:xfrm>
          <a:prstGeom prst="rect">
            <a:avLst/>
          </a:prstGeom>
          <a:gradFill flip="none" rotWithShape="1">
            <a:gsLst>
              <a:gs pos="27000">
                <a:schemeClr val="accent2"/>
              </a:gs>
              <a:gs pos="0">
                <a:srgbClr val="602B14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tx1"/>
              </a:gs>
              <a:gs pos="52000">
                <a:srgbClr val="F0C733"/>
              </a:gs>
            </a:gsLst>
            <a:lin ang="0" scaled="1"/>
            <a:tileRect/>
          </a:gra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03CC9C-8631-84F3-B8A0-120646260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78" y="11130590"/>
            <a:ext cx="695325" cy="7048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B1307C-35E0-D582-9AAB-D204F2FED5A4}"/>
              </a:ext>
            </a:extLst>
          </p:cNvPr>
          <p:cNvSpPr txBox="1"/>
          <p:nvPr/>
        </p:nvSpPr>
        <p:spPr>
          <a:xfrm>
            <a:off x="1581150" y="6731325"/>
            <a:ext cx="6515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Interagindo com o Usuário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Repetições: Dominando os Clones das Sombras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15751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85981-93FF-970A-AEA1-165641C79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C534BF6-631D-F599-5D51-8D15107E9D29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AA6E80-1BBB-3C9D-6879-38905733D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Seus Primeiros Passos como </a:t>
            </a:r>
            <a:r>
              <a:rPr lang="pt-BR" sz="4000" dirty="0" err="1">
                <a:latin typeface="Bahnschrift" panose="020B0502040204020203" pitchFamily="34" charset="0"/>
              </a:rPr>
              <a:t>Shinobi</a:t>
            </a:r>
            <a:r>
              <a:rPr lang="pt-BR" sz="4000" dirty="0">
                <a:latin typeface="Bahnschrift" panose="020B0502040204020203" pitchFamily="34" charset="0"/>
              </a:rPr>
              <a:t>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93725E-ED79-EF0D-386A-9C709010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iniciar uma conversa com quem usa seu site, 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 comandos que capturam informações e mostram mensagens. Um dos mais diretos é o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prompt()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 Receber o nome do clã do usuário.</a:t>
            </a: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Explicação do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/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prompt()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exibe uma caixa de pergunta e guarda o que o usuário digitar. </a:t>
            </a:r>
          </a:p>
          <a:p>
            <a:pPr algn="just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valor digitado é armazenado na variável </a:t>
            </a:r>
            <a:r>
              <a:rPr lang="pt-BR" sz="2800" i="1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resposta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seguida,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alert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mostra uma saudação personalizada.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Esse tipo de interação é útil para formulários, cadastros e qualquer sistema onde você precisa receber uma informação do usuário de forma rápida.</a:t>
            </a: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D6D47C-FF8A-AB87-9BEF-A54692175075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Interagindo com o Usuário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11CC9F-F409-B8DF-E348-D8BA7581A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D3EE91E-605E-85F0-B7AE-279248A54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9" y="4267200"/>
            <a:ext cx="8406279" cy="19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51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E03A7-EA30-A6E2-9772-E28E2F872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962525-1C38-D0C9-FD2B-D511E85B3AB4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FAE0F2-9D4D-4A5A-AC39-321DE64A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Seus Primeiros Passos como </a:t>
            </a:r>
            <a:r>
              <a:rPr lang="pt-BR" sz="4000" dirty="0" err="1">
                <a:latin typeface="Bahnschrift" panose="020B0502040204020203" pitchFamily="34" charset="0"/>
              </a:rPr>
              <a:t>Shinobi</a:t>
            </a:r>
            <a:r>
              <a:rPr lang="pt-BR" sz="4000" dirty="0">
                <a:latin typeface="Bahnschrift" panose="020B0502040204020203" pitchFamily="34" charset="0"/>
              </a:rPr>
              <a:t>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93AEE4-4A30-1AB9-AD03-0F2363A7C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Às vezes, um único ninja não é suficiente. É hora de invocar os Clones das Sombras — ou seja, repetir ações várias vezes com um laço (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Em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usamos estruturas como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isso.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 Mostrar três clones no console.</a:t>
            </a: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que acontece aqui: </a:t>
            </a:r>
          </a:p>
          <a:p>
            <a:pPr algn="just"/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 = 1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o contador começa em 1. </a:t>
            </a:r>
          </a:p>
          <a:p>
            <a:pPr algn="just"/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 &lt;= 3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o laço continua enquanto i for menor ou igual a 3. </a:t>
            </a:r>
          </a:p>
          <a:p>
            <a:pPr algn="just"/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i++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a cada volta,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aumenta 1.</a:t>
            </a:r>
          </a:p>
          <a:p>
            <a:pPr algn="just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Dentro do laço, o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console.log()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mostra a ação repetida. 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Isso é útil quando você quer repetir comandos automaticamente, como exibir listas, criar animações ou processar dados.</a:t>
            </a: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E08CEC-B267-9262-DD9A-A9C0672E3B01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Repetições: Dominando os Clones das Sombras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5AF228-E3DB-D632-E6F1-AAD001973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97800CD-7B17-5A89-927B-FB378A086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4711232"/>
            <a:ext cx="8406281" cy="250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01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3FE1-4E09-C631-094E-2A5C79C88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90D67A6-820A-3E73-7FCC-F7976A09955F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84F5D8-4DEB-FD20-BEB2-F9C2C446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Seus Primeiros Passos como </a:t>
            </a:r>
            <a:r>
              <a:rPr lang="pt-BR" sz="4000" dirty="0" err="1">
                <a:latin typeface="Bahnschrift" panose="020B0502040204020203" pitchFamily="34" charset="0"/>
              </a:rPr>
              <a:t>Shinobi</a:t>
            </a:r>
            <a:r>
              <a:rPr lang="pt-BR" sz="4000" dirty="0">
                <a:latin typeface="Bahnschrift" panose="020B0502040204020203" pitchFamily="34" charset="0"/>
              </a:rPr>
              <a:t> do Código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E14293-ED23-497D-4BDB-009152BBE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 Criando um contador simples na tela.</a:t>
            </a: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Explicação da técnica: </a:t>
            </a:r>
          </a:p>
          <a:p>
            <a:pPr algn="just"/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começa em 0. </a:t>
            </a:r>
          </a:p>
          <a:p>
            <a:pPr algn="just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 vez que o botão é clicado, a função </a:t>
            </a:r>
            <a:r>
              <a:rPr lang="pt-B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aumentar()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chamada. </a:t>
            </a:r>
          </a:p>
          <a:p>
            <a:pPr algn="just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valor aumenta e é exibido na tela usando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innerText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8DC3E7-8B70-7E6D-D7A4-86F688C80A76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Repetições: Dominando os Clones das Sombras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19987B-8AB0-ACF9-7589-F0019C9A2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4FBBC7B-0E18-2DA2-9C42-0188DB395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3001726"/>
            <a:ext cx="8406281" cy="40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2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E81AD-0043-62D0-9630-4D4AAC18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52F04F7-6D92-FA0E-144A-21CA1275FAB4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B9C766-28B8-6C2F-321D-9398E84C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856" y="966160"/>
            <a:ext cx="3623095" cy="3623094"/>
          </a:xfrm>
          <a:ln>
            <a:noFill/>
          </a:ln>
        </p:spPr>
        <p:txBody>
          <a:bodyPr wrap="none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pt-BR" sz="22200" b="1" dirty="0">
                <a:ln w="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chemeClr val="accent2"/>
                </a:solidFill>
                <a:effectLst>
                  <a:glow rad="139700">
                    <a:srgbClr val="FFFF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05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0104CA-162B-65E2-572C-452C1B023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65" y="5555414"/>
            <a:ext cx="8643669" cy="23518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54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AGRADECIMENTO</a:t>
            </a:r>
            <a:endParaRPr lang="pt-BR" sz="48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6FE1A6A-C78D-AAFE-D892-16C0E29D2D12}"/>
              </a:ext>
            </a:extLst>
          </p:cNvPr>
          <p:cNvSpPr/>
          <p:nvPr/>
        </p:nvSpPr>
        <p:spPr>
          <a:xfrm>
            <a:off x="1949570" y="6573328"/>
            <a:ext cx="5831456" cy="155276"/>
          </a:xfrm>
          <a:prstGeom prst="rect">
            <a:avLst/>
          </a:prstGeom>
          <a:gradFill flip="none" rotWithShape="1">
            <a:gsLst>
              <a:gs pos="27000">
                <a:schemeClr val="accent2"/>
              </a:gs>
              <a:gs pos="0">
                <a:srgbClr val="602B14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tx1"/>
              </a:gs>
              <a:gs pos="52000">
                <a:srgbClr val="F0C733"/>
              </a:gs>
            </a:gsLst>
            <a:lin ang="0" scaled="1"/>
            <a:tileRect/>
          </a:gra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9FD166C-15A6-767F-24F3-6E0A0CE26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78" y="11130590"/>
            <a:ext cx="6953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68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9C1DA-9863-4E15-6883-9AEF4CA6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708" y="1028441"/>
            <a:ext cx="7138671" cy="2433885"/>
          </a:xfrm>
        </p:spPr>
        <p:txBody>
          <a:bodyPr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 POR LER ATÉ AQUI!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8998D6-A272-2D12-6E93-8B48A91AD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708" y="3086100"/>
            <a:ext cx="7138673" cy="799281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 Ebook foi gerado por IA, e diagramado por um humano.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eBook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foi criado como uma forma prática e direta de ajudar iniciantes a entenderem e colocarem em prática os principais conceitos do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Pense nele como uma </a:t>
            </a: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cola ninja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sempre à mão quando precisar lembrar como usar uma variável, criar uma função ou fazer a página reagir com sabedoria.</a:t>
            </a:r>
          </a:p>
          <a:p>
            <a:pPr marL="0" indent="0" algn="just">
              <a:buNone/>
            </a:pPr>
            <a:endParaRPr lang="pt-BR" sz="2800" dirty="0"/>
          </a:p>
          <a:p>
            <a:pPr marL="0" indent="0" algn="just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b="1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https://github.com/dan-th1</a:t>
            </a:r>
            <a:endParaRPr lang="pt-BR" sz="28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pt-BR" sz="2800" b="1" dirty="0">
                <a:latin typeface="Ink Free" panose="03080402000500000000" pitchFamily="66" charset="0"/>
              </a:rPr>
              <a:t>Continue praticando, testando e melhorando seu código. Com treino constante, você logo será um verdadeiro mestre do </a:t>
            </a:r>
            <a:r>
              <a:rPr lang="pt-BR" sz="2800" b="1" dirty="0" err="1">
                <a:latin typeface="Ink Free" panose="03080402000500000000" pitchFamily="66" charset="0"/>
              </a:rPr>
              <a:t>JavaScript</a:t>
            </a:r>
            <a:r>
              <a:rPr lang="pt-BR" sz="2800" b="1" dirty="0">
                <a:latin typeface="Ink Free" panose="03080402000500000000" pitchFamily="66" charset="0"/>
              </a:rPr>
              <a:t> no Modo Sábio.</a:t>
            </a:r>
          </a:p>
          <a:p>
            <a:pPr marL="0" indent="0" algn="ctr">
              <a:buNone/>
            </a:pPr>
            <a:r>
              <a:rPr lang="pt-BR" sz="2800" b="1" dirty="0"/>
              <a:t>👊 </a:t>
            </a:r>
            <a:r>
              <a:rPr lang="pt-BR" sz="2800" b="1" dirty="0">
                <a:latin typeface="Ink Free" panose="03080402000500000000" pitchFamily="66" charset="0"/>
              </a:rPr>
              <a:t>Que o chakra do código esteja com você!</a:t>
            </a:r>
          </a:p>
          <a:p>
            <a:pPr marL="0" indent="0" algn="ctr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ED1696-9992-1337-3FB2-5F5FBC396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04AC32F-767E-BECB-C148-F6DE83E67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73" y="6734839"/>
            <a:ext cx="1071563" cy="10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29315C-6078-6A29-1BAA-AA349DB665E2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4647A7-31F2-9508-F4F4-5B2CDE5C0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Despertando o Chakra do </a:t>
            </a:r>
            <a:r>
              <a:rPr lang="pt-BR" sz="4000" dirty="0" err="1">
                <a:latin typeface="Bahnschrift" panose="020B0502040204020203" pitchFamily="34" charset="0"/>
              </a:rPr>
              <a:t>JavaScript</a:t>
            </a:r>
            <a:endParaRPr lang="pt-BR" sz="4000" dirty="0">
              <a:latin typeface="Bahnschrift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C9B637-0C6C-7BAF-3AF2-F8D472655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uma linguagem de programação que dá movimento, lógica e inteligência às páginas da web. Sem ele, um site é como um pergaminho: bonito, mas imóvel. Com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tudo ganha vida — botões funcionam, menus se abrem, mensagens aparecem, jogos rodam e formulários são validados em tempo real.</a:t>
            </a:r>
          </a:p>
          <a:p>
            <a:pPr marL="0" indent="0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uma linguagem </a:t>
            </a: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interpretada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 que significa que ela roda diretamente no navegador, sem necessidade de instalação ou compilação. Basta abrir um site, e 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está ali, funcionando nos bastidores.</a:t>
            </a:r>
          </a:p>
          <a:p>
            <a:pPr marL="0" indent="0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Além disso, ele se conecta com o </a:t>
            </a: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(estrutura da página) e o </a:t>
            </a:r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(estilo visual), formando o trio essencial da web. Se o HTML é o corpo, o CSS é a roupa e 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o cérebro e os reflexos.</a:t>
            </a:r>
          </a:p>
          <a:p>
            <a:pPr marL="0" indent="0">
              <a:buNone/>
            </a:pPr>
            <a:endParaRPr lang="pt-BR" sz="2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6FC681-26DF-3AC8-5AFD-FC76099A9382}"/>
              </a:ext>
            </a:extLst>
          </p:cNvPr>
          <p:cNvSpPr txBox="1"/>
          <p:nvPr/>
        </p:nvSpPr>
        <p:spPr>
          <a:xfrm>
            <a:off x="534839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 que aprender </a:t>
            </a:r>
            <a:r>
              <a:rPr lang="pt-BR" sz="3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EDFEE1-2D07-B021-3A50-220661AFE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57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999EA-F260-EC1F-61F9-C888A7F18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74C820E-6BDB-6837-BA17-A0631055835C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123F70-82C8-73E3-0E0A-105FAF56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Despertando o Chakra do </a:t>
            </a:r>
            <a:r>
              <a:rPr lang="pt-BR" sz="4000" dirty="0" err="1">
                <a:latin typeface="Bahnschrift" panose="020B0502040204020203" pitchFamily="34" charset="0"/>
              </a:rPr>
              <a:t>JavaScript</a:t>
            </a:r>
            <a:endParaRPr lang="pt-BR" sz="4000" dirty="0">
              <a:latin typeface="Bahnschrift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88C28-F5D5-9EAE-5C00-065FA4961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 real e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prático:Imagine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 você preenche um campo de nome e clica em “Enviar”. Ao clicar, aparece a mensagem “Olá, [seu nome]!” sem que a página seja recarregada. Isso é feito com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pt-BR" sz="26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3C56958-6238-4FDF-1223-0BFB5D5D2EBA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...continuando.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A9EACC-0081-185A-FCFD-269CFEDF8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894DDF2-7EA3-E2C2-060E-62816573F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4191293"/>
            <a:ext cx="8406279" cy="679739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81303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1480C-7EEB-CFCE-5C75-B785C8CC2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88FC9C3-692C-3EF5-E3B4-4A478F75CBBB}"/>
              </a:ext>
            </a:extLst>
          </p:cNvPr>
          <p:cNvSpPr/>
          <p:nvPr/>
        </p:nvSpPr>
        <p:spPr>
          <a:xfrm>
            <a:off x="-1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FC8EA-EA75-E37D-8B66-7073865E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856" y="966160"/>
            <a:ext cx="3623095" cy="3623094"/>
          </a:xfrm>
          <a:ln>
            <a:noFill/>
          </a:ln>
        </p:spPr>
        <p:txBody>
          <a:bodyPr wrap="none" anchor="ctr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pt-BR" sz="22200" b="1" dirty="0">
                <a:ln w="0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solidFill>
                  <a:schemeClr val="accent2"/>
                </a:solidFill>
                <a:effectLst>
                  <a:glow rad="139700">
                    <a:srgbClr val="FFFF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02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1254BA-BDC4-EC00-4D6B-7FD5E5FC6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65" y="5555414"/>
            <a:ext cx="8643669" cy="23518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Fundamentos Ninjas: As Armas Básicas</a:t>
            </a:r>
            <a:endParaRPr lang="pt-BR" sz="36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FB97315-74E6-5216-5263-27CC2B3D3448}"/>
              </a:ext>
            </a:extLst>
          </p:cNvPr>
          <p:cNvSpPr/>
          <p:nvPr/>
        </p:nvSpPr>
        <p:spPr>
          <a:xfrm>
            <a:off x="776377" y="6400800"/>
            <a:ext cx="8074325" cy="141599"/>
          </a:xfrm>
          <a:prstGeom prst="rect">
            <a:avLst/>
          </a:prstGeom>
          <a:gradFill flip="none" rotWithShape="1">
            <a:gsLst>
              <a:gs pos="27000">
                <a:schemeClr val="accent2"/>
              </a:gs>
              <a:gs pos="0">
                <a:srgbClr val="602B14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tx1"/>
              </a:gs>
              <a:gs pos="52000">
                <a:srgbClr val="F0C733"/>
              </a:gs>
            </a:gsLst>
            <a:lin ang="0" scaled="1"/>
            <a:tileRect/>
          </a:gra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F345F25-5E83-9CA0-2CB1-7BFE0D57A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78" y="11130590"/>
            <a:ext cx="695325" cy="7048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BE9B601-0253-E234-8E1E-9E91D2866E80}"/>
              </a:ext>
            </a:extLst>
          </p:cNvPr>
          <p:cNvSpPr txBox="1"/>
          <p:nvPr/>
        </p:nvSpPr>
        <p:spPr>
          <a:xfrm>
            <a:off x="1581150" y="6636705"/>
            <a:ext cx="67246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Variáveis: Armazenando Informação</a:t>
            </a:r>
            <a:endParaRPr lang="pt-BR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Tipos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Condições: Tomando Decisões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Funções: </a:t>
            </a:r>
            <a:r>
              <a:rPr lang="pt-BR" sz="3200" b="1" dirty="0" err="1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Jutsus</a:t>
            </a:r>
            <a:r>
              <a:rPr lang="pt-BR" sz="3200" b="1" dirty="0"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Reutilizáveis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881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D3D8B-1C44-5FFB-BD25-98730A909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6E0D2FF-0353-A9C3-A58C-4442756BA089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CB27FE-1913-2A6E-58D2-C3B4328A2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Fundamentos Ninjas: As Armas Básicas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2F70EC-CE1A-9950-FD93-EA0A608AF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Imagine que você é um ninja em missão. Para concluir tarefas com precisão, você precisa carregar informações: nomes, números, estados... No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essas informações são armazenadas em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variáveis.Variáveis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são como compartimentos da sua bolsa ninja: você guarda um item com um nome, e pode usá-lo  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Elas são essenciais porque quase tudo em programação depende de armazenar e manipular dados. Se você quer mostrar o nome de um usuário, calcular um valor ou controlar um botão, precisa de uma variável. Como criar uma variável Existem duas formas principais no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moderno: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criar uma variável?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moderno, usamos duas palavras principais para declarar variáveis:</a:t>
            </a:r>
          </a:p>
          <a:p>
            <a:pPr algn="just"/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quando o valor pode mudar ao longo do tempo.</a:t>
            </a:r>
          </a:p>
          <a:p>
            <a:pPr algn="just"/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quando o valor é fixo e não deve ser alterado.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159823-15CA-AFB6-477B-1C4CB964A751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Variáveis: Armazenando Informação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A28DC6-E26F-557C-F0EC-7244E0483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49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3B6EC-DD5C-EC57-6BD2-67AE7B3FF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DC47634-5B93-40F1-F80F-F4A000847009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ED4163-30E7-BA82-0F27-201671F1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Fundamentos Ninjas: As Armas Básicas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379103-11AA-FCBE-E0BB-F245D3944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Usamos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dados dinâmicos, como o nome de um usuário que pode ser trocado. </a:t>
            </a:r>
          </a:p>
          <a:p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Usamos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dados que não devem mudar, como o nome da aldeia ou o número de dias de uma semana.</a:t>
            </a:r>
          </a:p>
          <a:p>
            <a:pPr marL="0" indent="0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Mudando valores com </a:t>
            </a:r>
            <a:r>
              <a:rPr lang="pt-BR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EC8790-669D-8665-F620-8D91FC95E3C0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 continuação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ABD33C-BB15-D12E-3251-657A0584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2C64777-4D5A-956C-3FA0-C9592634F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2502569"/>
            <a:ext cx="8406279" cy="32062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C327EC2-4DA9-9765-423E-D8479800B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6" y="8165551"/>
            <a:ext cx="8406279" cy="32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8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1D85D-9444-9FFC-69BE-3B7E927C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BAC72CC-94FA-BC35-9A3D-DDB525B962E8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C51602-AFA2-0D09-8E1A-26857283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Fundamentos Ninjas: As Armas Básicas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961EDC-27F2-C94B-8BE6-F11B1BBF8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No mundo ninja do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conhecer os tipos de dados é escolher a arma certa para cada missão. Texto (</a:t>
            </a:r>
            <a:r>
              <a:rPr lang="pt-B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guarda nomes e mensagens; números servem para cálculos e contagens; booleanos (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/false) são sinais que ajudam a tomar decisões no código.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Saber o tipo evita erros e garante que seu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jutsu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(programa) funcione com precisão. É a base para um código forte, rápido e organizado, pronto para qualquer batalha.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No mundo ninja do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entender os tipos de dados é fundamental para manipular corretamente a informação. Cada tipo representa um formato diferente de valor que o código pode usar.</a:t>
            </a:r>
          </a:p>
          <a:p>
            <a:pPr algn="just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Texto (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são palavras ou frases, sempre entre aspas.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751BCF-A048-DC0F-0B9B-E85D6277E468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Tipos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7B91DE-E5CE-6902-5EBD-72BB3838E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3F9DCE-4619-CA53-A246-956E01241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9346454"/>
            <a:ext cx="8406281" cy="243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2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BF64F-5967-178D-41D9-44BD164DF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00CB9E1-71CC-B34B-2F34-774A4FE3197C}"/>
              </a:ext>
            </a:extLst>
          </p:cNvPr>
          <p:cNvSpPr/>
          <p:nvPr/>
        </p:nvSpPr>
        <p:spPr>
          <a:xfrm>
            <a:off x="534839" y="621102"/>
            <a:ext cx="8406279" cy="1086928"/>
          </a:xfrm>
          <a:prstGeom prst="roundRect">
            <a:avLst/>
          </a:prstGeom>
          <a:solidFill>
            <a:srgbClr val="F0C733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413E40-0803-28A5-B0AA-CADFBE84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9" y="621102"/>
            <a:ext cx="8406280" cy="1086928"/>
          </a:xfrm>
        </p:spPr>
        <p:txBody>
          <a:bodyPr>
            <a:noAutofit/>
          </a:bodyPr>
          <a:lstStyle/>
          <a:p>
            <a:r>
              <a:rPr lang="pt-BR" sz="4000" dirty="0">
                <a:latin typeface="Bahnschrift" panose="020B0502040204020203" pitchFamily="34" charset="0"/>
              </a:rPr>
              <a:t>Fundamentos Ninjas: As Armas Básicas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0FF1A7-0F82-6C7B-5F01-E7FDA9B78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39" y="2502569"/>
            <a:ext cx="8406279" cy="9281113"/>
          </a:xfrm>
        </p:spPr>
        <p:txBody>
          <a:bodyPr>
            <a:normAutofit/>
          </a:bodyPr>
          <a:lstStyle/>
          <a:p>
            <a:pPr algn="just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Número (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valores numéricos, usados para cálculos ou contagens.</a:t>
            </a: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Exemplo:</a:t>
            </a:r>
          </a:p>
          <a:p>
            <a:pPr marL="0" indent="0" algn="just">
              <a:buNone/>
            </a:pPr>
            <a:endParaRPr lang="pt-BR" sz="2600" dirty="0"/>
          </a:p>
          <a:p>
            <a:pPr marL="0" indent="0" algn="just">
              <a:buNone/>
            </a:pPr>
            <a:endParaRPr lang="pt-BR" sz="2600" dirty="0"/>
          </a:p>
          <a:p>
            <a:pPr marL="0" indent="0" algn="just">
              <a:buNone/>
            </a:pPr>
            <a:endParaRPr lang="pt-BR" sz="2600" dirty="0"/>
          </a:p>
          <a:p>
            <a:pPr marL="0" indent="0" algn="just">
              <a:buNone/>
            </a:pPr>
            <a:endParaRPr lang="pt-BR" sz="2600" dirty="0"/>
          </a:p>
          <a:p>
            <a:pPr algn="just"/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Booleano (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só tem dois valores possíveis — </a:t>
            </a:r>
            <a:r>
              <a:rPr lang="pt-BR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(verdadeiro) ou false (falso). Muito usado em condições.</a:t>
            </a:r>
          </a:p>
          <a:p>
            <a:pPr algn="just"/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Além desses, existem outros tipos como:</a:t>
            </a:r>
          </a:p>
          <a:p>
            <a:pPr algn="just"/>
            <a:r>
              <a:rPr lang="pt-B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Undefined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quando uma variável não tem valor definido ainda.</a:t>
            </a:r>
          </a:p>
          <a:p>
            <a:pPr algn="just"/>
            <a:r>
              <a:rPr lang="pt-B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indica ausência intencional de valor.</a:t>
            </a:r>
          </a:p>
          <a:p>
            <a:pPr algn="just"/>
            <a:r>
              <a:rPr lang="pt-B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Objeto e </a:t>
            </a:r>
            <a:r>
              <a:rPr lang="pt-B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tipos mais complexos que guardam coleções ou estruturas de dados.</a:t>
            </a:r>
          </a:p>
          <a:p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3B187D-F822-E6AA-F453-9E25EA5040D5}"/>
              </a:ext>
            </a:extLst>
          </p:cNvPr>
          <p:cNvSpPr txBox="1"/>
          <p:nvPr/>
        </p:nvSpPr>
        <p:spPr>
          <a:xfrm>
            <a:off x="534837" y="1812912"/>
            <a:ext cx="828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Tipos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7EAB15-8203-A2F5-7261-668548C9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693" y="11888564"/>
            <a:ext cx="695325" cy="7048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42924A6-79BC-8BE0-55F2-2997A8941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6" y="3463829"/>
            <a:ext cx="8406281" cy="22473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BF1D17E-E32B-2C82-E2A3-3E06223E6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6" y="6400800"/>
            <a:ext cx="8406281" cy="243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1948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Words>2184</Words>
  <Application>Microsoft Office PowerPoint</Application>
  <PresentationFormat>Papel A3 (297 x 420 mm)</PresentationFormat>
  <Paragraphs>252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8" baseType="lpstr">
      <vt:lpstr>Arial</vt:lpstr>
      <vt:lpstr>Bahnschrift</vt:lpstr>
      <vt:lpstr>Book Antiqua</vt:lpstr>
      <vt:lpstr>Calibri</vt:lpstr>
      <vt:lpstr>Calibri Light</vt:lpstr>
      <vt:lpstr>Consolas</vt:lpstr>
      <vt:lpstr>Garamond</vt:lpstr>
      <vt:lpstr>Ink Free</vt:lpstr>
      <vt:lpstr>Mongolian Baiti</vt:lpstr>
      <vt:lpstr>Times New Roman</vt:lpstr>
      <vt:lpstr>Tema do Office</vt:lpstr>
      <vt:lpstr>Orgânico</vt:lpstr>
      <vt:lpstr>Apresentação do PowerPoint</vt:lpstr>
      <vt:lpstr>01</vt:lpstr>
      <vt:lpstr>Despertando o Chakra do JavaScript</vt:lpstr>
      <vt:lpstr>Despertando o Chakra do JavaScript</vt:lpstr>
      <vt:lpstr>02</vt:lpstr>
      <vt:lpstr>Fundamentos Ninjas: As Armas Básicas</vt:lpstr>
      <vt:lpstr>Fundamentos Ninjas: As Armas Básicas</vt:lpstr>
      <vt:lpstr>Fundamentos Ninjas: As Armas Básicas</vt:lpstr>
      <vt:lpstr>Fundamentos Ninjas: As Armas Básicas</vt:lpstr>
      <vt:lpstr>Fundamentos Ninjas: As Armas Básicas</vt:lpstr>
      <vt:lpstr>Fundamentos Ninjas: As Armas Básicas</vt:lpstr>
      <vt:lpstr>Fundamentos Ninjas: As Armas Básicas</vt:lpstr>
      <vt:lpstr>Fundamentos Ninjas: As Armas Básicas</vt:lpstr>
      <vt:lpstr>03</vt:lpstr>
      <vt:lpstr>HTML + JavaScript: Missão em Dupla</vt:lpstr>
      <vt:lpstr>HTML + JavaScript: Missão em Dupla</vt:lpstr>
      <vt:lpstr>HTML + JavaScript: Missão em Dupla</vt:lpstr>
      <vt:lpstr>HTML + JavaScript: Missão em Dupla</vt:lpstr>
      <vt:lpstr>HTML + JavaScript: Missão em Dupla</vt:lpstr>
      <vt:lpstr>HTML + JavaScript: Missão em Dupla</vt:lpstr>
      <vt:lpstr>04</vt:lpstr>
      <vt:lpstr>Seus Primeiros Passos como Shinobi do Código</vt:lpstr>
      <vt:lpstr>Seus Primeiros Passos como Shinobi do Código</vt:lpstr>
      <vt:lpstr>Seus Primeiros Passos como Shinobi do Código</vt:lpstr>
      <vt:lpstr>05</vt:lpstr>
      <vt:lpstr>OBRIGADO POR LER ATÉ AQUI!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Thomaz Lima Diniz Silva</dc:creator>
  <cp:lastModifiedBy>Daniel Thomaz Lima Diniz Silva</cp:lastModifiedBy>
  <cp:revision>34</cp:revision>
  <dcterms:created xsi:type="dcterms:W3CDTF">2025-06-15T15:11:04Z</dcterms:created>
  <dcterms:modified xsi:type="dcterms:W3CDTF">2025-06-15T20:45:05Z</dcterms:modified>
</cp:coreProperties>
</file>